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742" r:id="rId4"/>
    <p:sldId id="743" r:id="rId5"/>
    <p:sldId id="744" r:id="rId6"/>
    <p:sldId id="745" r:id="rId7"/>
    <p:sldId id="746" r:id="rId8"/>
    <p:sldId id="617" r:id="rId9"/>
    <p:sldId id="747" r:id="rId10"/>
    <p:sldId id="616" r:id="rId11"/>
    <p:sldId id="748" r:id="rId12"/>
    <p:sldId id="618" r:id="rId13"/>
    <p:sldId id="741" r:id="rId14"/>
    <p:sldId id="749" r:id="rId15"/>
    <p:sldId id="52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0"/>
    <p:restoredTop sz="94626"/>
  </p:normalViewPr>
  <p:slideViewPr>
    <p:cSldViewPr snapToGrid="0" snapToObjects="1">
      <p:cViewPr varScale="1">
        <p:scale>
          <a:sx n="87" d="100"/>
          <a:sy n="87" d="100"/>
        </p:scale>
        <p:origin x="1466"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ADAA51-3DB8-44EC-9D1E-2722CEEE4C59}"/>
              </a:ext>
            </a:extLst>
          </p:cNvPr>
          <p:cNvPicPr>
            <a:picLocks noGrp="1" noChangeAspect="1"/>
          </p:cNvPicPr>
          <p:nvPr>
            <p:ph idx="1"/>
          </p:nvPr>
        </p:nvPicPr>
        <p:blipFill>
          <a:blip r:embed="rId2"/>
          <a:stretch>
            <a:fillRect/>
          </a:stretch>
        </p:blipFill>
        <p:spPr>
          <a:xfrm>
            <a:off x="457200" y="1769306"/>
            <a:ext cx="8229600" cy="4187750"/>
          </a:xfrm>
          <a:prstGeom prst="rect">
            <a:avLst/>
          </a:prstGeom>
        </p:spPr>
      </p:pic>
    </p:spTree>
    <p:extLst>
      <p:ext uri="{BB962C8B-B14F-4D97-AF65-F5344CB8AC3E}">
        <p14:creationId xmlns:p14="http://schemas.microsoft.com/office/powerpoint/2010/main" val="56317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a:t>Part 3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356800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040E2D-5FAB-4B5A-AE0C-6F06EC35FA66}"/>
              </a:ext>
            </a:extLst>
          </p:cNvPr>
          <p:cNvSpPr>
            <a:spLocks noGrp="1"/>
          </p:cNvSpPr>
          <p:nvPr>
            <p:ph idx="1"/>
          </p:nvPr>
        </p:nvSpPr>
        <p:spPr/>
        <p:txBody>
          <a:bodyPr/>
          <a:lstStyle/>
          <a:p>
            <a:r>
              <a:rPr lang="en-US" dirty="0"/>
              <a:t>Naïve Bayes is interesting, but I am not coding the ML homework assignments correctly.</a:t>
            </a:r>
          </a:p>
          <a:p>
            <a:r>
              <a:rPr lang="en-US" dirty="0"/>
              <a:t>I will need to spend next two weeks just spend time mastering since programming skills not be on par with </a:t>
            </a:r>
            <a:r>
              <a:rPr lang="en-US"/>
              <a:t>my classmates.</a:t>
            </a:r>
            <a:endParaRPr lang="en-US" dirty="0"/>
          </a:p>
          <a:p>
            <a:endParaRPr lang="en-US" dirty="0"/>
          </a:p>
        </p:txBody>
      </p:sp>
    </p:spTree>
    <p:extLst>
      <p:ext uri="{BB962C8B-B14F-4D97-AF65-F5344CB8AC3E}">
        <p14:creationId xmlns:p14="http://schemas.microsoft.com/office/powerpoint/2010/main" val="173411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strike="sngStrike" dirty="0"/>
              <a:t>Using all 891 observations, train a NB model with Age and </a:t>
            </a:r>
            <a:r>
              <a:rPr lang="en-US" sz="1400" strike="sngStrike" dirty="0" err="1"/>
              <a:t>Pclass</a:t>
            </a:r>
            <a:r>
              <a:rPr lang="en-US" sz="1400" strike="sngStrike" dirty="0"/>
              <a:t> as predictors and use this model to predict the survival of a 30 year old passenger in the 1, 2 and 3 classes.  Use the “type = raw” option to look at the predicted percentage of each outcome. (One slide.)</a:t>
            </a:r>
          </a:p>
          <a:p>
            <a:r>
              <a:rPr lang="en-US" sz="1400" strike="sngStrike" dirty="0"/>
              <a:t>Split the 891 observations into a training and test set 70% - 30% using this seed and code:</a:t>
            </a:r>
          </a:p>
          <a:p>
            <a:pPr marL="457200" lvl="1" indent="0">
              <a:buNone/>
            </a:pPr>
            <a:r>
              <a:rPr lang="en-US" sz="1000" strike="sngStrike" dirty="0" err="1"/>
              <a:t>titanicClean</a:t>
            </a:r>
            <a:r>
              <a:rPr lang="en-US" sz="1000" strike="sngStrike" dirty="0"/>
              <a:t> = titanic %&gt;% filter(!</a:t>
            </a:r>
            <a:r>
              <a:rPr lang="en-US" sz="1000" strike="sngStrike" dirty="0" err="1"/>
              <a:t>is.na</a:t>
            </a:r>
            <a:r>
              <a:rPr lang="en-US" sz="1000" strike="sngStrike" dirty="0"/>
              <a:t>(Age) &amp; !</a:t>
            </a:r>
            <a:r>
              <a:rPr lang="en-US" sz="1000" strike="sngStrike" dirty="0" err="1"/>
              <a:t>is.na</a:t>
            </a:r>
            <a:r>
              <a:rPr lang="en-US" sz="1000" strike="sngStrike" dirty="0"/>
              <a:t>(</a:t>
            </a:r>
            <a:r>
              <a:rPr lang="en-US" sz="1000" strike="sngStrike" dirty="0" err="1"/>
              <a:t>Pclass</a:t>
            </a:r>
            <a:r>
              <a:rPr lang="en-US" sz="1000" strike="sngStrike" dirty="0"/>
              <a:t>))</a:t>
            </a:r>
          </a:p>
          <a:p>
            <a:pPr marL="457200" lvl="1" indent="0">
              <a:buNone/>
            </a:pPr>
            <a:r>
              <a:rPr lang="en-US" sz="1000" strike="sngStrike" dirty="0" err="1"/>
              <a:t>set.seed</a:t>
            </a:r>
            <a:r>
              <a:rPr lang="en-US" sz="1000" strike="sngStrike" dirty="0"/>
              <a:t>(4)</a:t>
            </a:r>
          </a:p>
          <a:p>
            <a:pPr marL="457200" lvl="1" indent="0">
              <a:buNone/>
            </a:pPr>
            <a:r>
              <a:rPr lang="en-US" sz="1000" strike="sngStrike" dirty="0" err="1"/>
              <a:t>trainIndices</a:t>
            </a:r>
            <a:r>
              <a:rPr lang="en-US" sz="1000" strike="sngStrike" dirty="0"/>
              <a:t> = sample(seq(1:length(</a:t>
            </a:r>
            <a:r>
              <a:rPr lang="en-US" sz="1000" strike="sngStrike" dirty="0" err="1"/>
              <a:t>titanicClean$Age</a:t>
            </a:r>
            <a:r>
              <a:rPr lang="en-US" sz="1000" strike="sngStrike" dirty="0"/>
              <a:t>)),round(.7*length(</a:t>
            </a:r>
            <a:r>
              <a:rPr lang="en-US" sz="1000" strike="sngStrike" dirty="0" err="1"/>
              <a:t>titanicClean$Age</a:t>
            </a:r>
            <a:r>
              <a:rPr lang="en-US" sz="1000" strike="sngStrike" dirty="0"/>
              <a:t>)))</a:t>
            </a:r>
          </a:p>
          <a:p>
            <a:pPr marL="457200" lvl="1" indent="0">
              <a:buNone/>
            </a:pPr>
            <a:r>
              <a:rPr lang="en-US" sz="1000" strike="sngStrike" dirty="0" err="1"/>
              <a:t>trainTitanic</a:t>
            </a:r>
            <a:r>
              <a:rPr lang="en-US" sz="1000" strike="sngStrike" dirty="0"/>
              <a:t> = </a:t>
            </a:r>
            <a:r>
              <a:rPr lang="en-US" sz="1000" strike="sngStrike" dirty="0" err="1"/>
              <a:t>titanicClean</a:t>
            </a:r>
            <a:r>
              <a:rPr lang="en-US" sz="1000" strike="sngStrike" dirty="0"/>
              <a:t>[</a:t>
            </a:r>
            <a:r>
              <a:rPr lang="en-US" sz="1000" strike="sngStrike" dirty="0" err="1"/>
              <a:t>trainIndices</a:t>
            </a:r>
            <a:r>
              <a:rPr lang="en-US" sz="1000" strike="sngStrike" dirty="0"/>
              <a:t>,]</a:t>
            </a:r>
          </a:p>
          <a:p>
            <a:pPr marL="457200" lvl="1" indent="0">
              <a:buNone/>
            </a:pPr>
            <a:r>
              <a:rPr lang="en-US" sz="1000" strike="sngStrike" dirty="0" err="1"/>
              <a:t>testTitanic</a:t>
            </a:r>
            <a:r>
              <a:rPr lang="en-US" sz="1000" strike="sngStrike" dirty="0"/>
              <a:t> = </a:t>
            </a:r>
            <a:r>
              <a:rPr lang="en-US" sz="1000" strike="sngStrike" dirty="0" err="1"/>
              <a:t>titanicClean</a:t>
            </a:r>
            <a:r>
              <a:rPr lang="en-US" sz="1000" strike="sngStrike" dirty="0"/>
              <a:t>[-</a:t>
            </a:r>
            <a:r>
              <a:rPr lang="en-US" sz="1000" strike="sngStrike" dirty="0" err="1"/>
              <a:t>trainIndices</a:t>
            </a:r>
            <a:r>
              <a:rPr lang="en-US" sz="1000" strike="sngStrike" dirty="0"/>
              <a:t>,]</a:t>
            </a:r>
          </a:p>
          <a:p>
            <a:pPr marL="457200" lvl="1" indent="0">
              <a:buNone/>
            </a:pPr>
            <a:r>
              <a:rPr lang="en-US" sz="1400" strike="sngStrike" dirty="0"/>
              <a:t>(One slide that shows the head of </a:t>
            </a:r>
            <a:r>
              <a:rPr lang="en-US" sz="1400" strike="sngStrike" dirty="0" err="1"/>
              <a:t>trainTitanic</a:t>
            </a:r>
            <a:r>
              <a:rPr lang="en-US" sz="1400" strike="sngStrike" dirty="0"/>
              <a:t> and </a:t>
            </a:r>
            <a:r>
              <a:rPr lang="en-US" sz="1400" strike="sngStrike" dirty="0" err="1"/>
              <a:t>testTitanic</a:t>
            </a:r>
            <a:r>
              <a:rPr lang="en-US" sz="1400" strike="sngStrike" dirty="0"/>
              <a:t>)</a:t>
            </a:r>
          </a:p>
          <a:p>
            <a:r>
              <a:rPr lang="en-US" sz="1400" strike="sngStrike" dirty="0"/>
              <a:t>Train a NB model based on the training set using just the Age and </a:t>
            </a:r>
            <a:r>
              <a:rPr lang="en-US" sz="1400" strike="sngStrike" dirty="0" err="1"/>
              <a:t>Pclass</a:t>
            </a:r>
            <a:r>
              <a:rPr lang="en-US" sz="1400" strike="sngStrike"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49D08D-12ED-4751-BF03-E7B7DEC86075}"/>
              </a:ext>
            </a:extLst>
          </p:cNvPr>
          <p:cNvPicPr>
            <a:picLocks noChangeAspect="1"/>
          </p:cNvPicPr>
          <p:nvPr/>
        </p:nvPicPr>
        <p:blipFill>
          <a:blip r:embed="rId2"/>
          <a:stretch>
            <a:fillRect/>
          </a:stretch>
        </p:blipFill>
        <p:spPr>
          <a:xfrm>
            <a:off x="1749099" y="716573"/>
            <a:ext cx="5240786" cy="5545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340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BA011-8CA6-4AB6-BBE1-0EDF90F9BFC1}"/>
              </a:ext>
            </a:extLst>
          </p:cNvPr>
          <p:cNvPicPr>
            <a:picLocks noChangeAspect="1"/>
          </p:cNvPicPr>
          <p:nvPr/>
        </p:nvPicPr>
        <p:blipFill>
          <a:blip r:embed="rId2"/>
          <a:stretch>
            <a:fillRect/>
          </a:stretch>
        </p:blipFill>
        <p:spPr>
          <a:xfrm>
            <a:off x="606669" y="512970"/>
            <a:ext cx="7658100" cy="14087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75E1195-5212-460E-8B06-83E59E439292}"/>
              </a:ext>
            </a:extLst>
          </p:cNvPr>
          <p:cNvPicPr>
            <a:picLocks noChangeAspect="1"/>
          </p:cNvPicPr>
          <p:nvPr/>
        </p:nvPicPr>
        <p:blipFill>
          <a:blip r:embed="rId3"/>
          <a:stretch>
            <a:fillRect/>
          </a:stretch>
        </p:blipFill>
        <p:spPr>
          <a:xfrm>
            <a:off x="2114551" y="2241440"/>
            <a:ext cx="4215910" cy="17923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58D7858-00A8-4E74-A8E7-6865C722CD08}"/>
              </a:ext>
            </a:extLst>
          </p:cNvPr>
          <p:cNvPicPr>
            <a:picLocks noChangeAspect="1"/>
          </p:cNvPicPr>
          <p:nvPr/>
        </p:nvPicPr>
        <p:blipFill>
          <a:blip r:embed="rId4"/>
          <a:stretch>
            <a:fillRect/>
          </a:stretch>
        </p:blipFill>
        <p:spPr>
          <a:xfrm>
            <a:off x="2114551" y="4234366"/>
            <a:ext cx="4215910" cy="2220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07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9B1DF4-6BEA-4C13-8555-AFC6B0BBDF7F}"/>
              </a:ext>
            </a:extLst>
          </p:cNvPr>
          <p:cNvPicPr>
            <a:picLocks noGrp="1" noChangeAspect="1"/>
          </p:cNvPicPr>
          <p:nvPr>
            <p:ph idx="1"/>
          </p:nvPr>
        </p:nvPicPr>
        <p:blipFill>
          <a:blip r:embed="rId2"/>
          <a:stretch>
            <a:fillRect/>
          </a:stretch>
        </p:blipFill>
        <p:spPr>
          <a:xfrm>
            <a:off x="781506" y="1600200"/>
            <a:ext cx="7580988" cy="4525963"/>
          </a:xfrm>
          <a:prstGeom prst="rect">
            <a:avLst/>
          </a:prstGeom>
        </p:spPr>
      </p:pic>
    </p:spTree>
    <p:extLst>
      <p:ext uri="{BB962C8B-B14F-4D97-AF65-F5344CB8AC3E}">
        <p14:creationId xmlns:p14="http://schemas.microsoft.com/office/powerpoint/2010/main" val="1502274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B13A-7899-4B1A-AB91-6CED3D856CBC}"/>
              </a:ext>
            </a:extLst>
          </p:cNvPr>
          <p:cNvSpPr>
            <a:spLocks noGrp="1"/>
          </p:cNvSpPr>
          <p:nvPr>
            <p:ph type="title"/>
          </p:nvPr>
        </p:nvSpPr>
        <p:spPr/>
        <p:txBody>
          <a:bodyPr/>
          <a:lstStyle/>
          <a:p>
            <a:r>
              <a:rPr lang="en-US" dirty="0"/>
              <a:t>Set Seed 50</a:t>
            </a:r>
          </a:p>
        </p:txBody>
      </p:sp>
      <p:pic>
        <p:nvPicPr>
          <p:cNvPr id="4" name="Picture 3">
            <a:extLst>
              <a:ext uri="{FF2B5EF4-FFF2-40B4-BE49-F238E27FC236}">
                <a16:creationId xmlns:a16="http://schemas.microsoft.com/office/drawing/2014/main" id="{FA894CBE-47AF-41B5-9A20-85B8C037E1C6}"/>
              </a:ext>
            </a:extLst>
          </p:cNvPr>
          <p:cNvPicPr>
            <a:picLocks noChangeAspect="1"/>
          </p:cNvPicPr>
          <p:nvPr/>
        </p:nvPicPr>
        <p:blipFill>
          <a:blip r:embed="rId2"/>
          <a:stretch>
            <a:fillRect/>
          </a:stretch>
        </p:blipFill>
        <p:spPr>
          <a:xfrm>
            <a:off x="2427154" y="1912327"/>
            <a:ext cx="5030359" cy="3824654"/>
          </a:xfrm>
          <a:prstGeom prst="rect">
            <a:avLst/>
          </a:prstGeom>
        </p:spPr>
      </p:pic>
    </p:spTree>
    <p:extLst>
      <p:ext uri="{BB962C8B-B14F-4D97-AF65-F5344CB8AC3E}">
        <p14:creationId xmlns:p14="http://schemas.microsoft.com/office/powerpoint/2010/main" val="5659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E952-D5FE-44E4-8B1A-9027A423A85E}"/>
              </a:ext>
            </a:extLst>
          </p:cNvPr>
          <p:cNvSpPr>
            <a:spLocks noGrp="1"/>
          </p:cNvSpPr>
          <p:nvPr>
            <p:ph type="title"/>
          </p:nvPr>
        </p:nvSpPr>
        <p:spPr/>
        <p:txBody>
          <a:bodyPr/>
          <a:lstStyle/>
          <a:p>
            <a:r>
              <a:rPr lang="en-US" dirty="0"/>
              <a:t>Set Seed 100</a:t>
            </a:r>
          </a:p>
        </p:txBody>
      </p:sp>
      <p:pic>
        <p:nvPicPr>
          <p:cNvPr id="4" name="Picture 3">
            <a:extLst>
              <a:ext uri="{FF2B5EF4-FFF2-40B4-BE49-F238E27FC236}">
                <a16:creationId xmlns:a16="http://schemas.microsoft.com/office/drawing/2014/main" id="{9E0A2D59-3A9F-42B6-BD4A-2766B345BDAA}"/>
              </a:ext>
            </a:extLst>
          </p:cNvPr>
          <p:cNvPicPr>
            <a:picLocks noChangeAspect="1"/>
          </p:cNvPicPr>
          <p:nvPr/>
        </p:nvPicPr>
        <p:blipFill>
          <a:blip r:embed="rId2"/>
          <a:stretch>
            <a:fillRect/>
          </a:stretch>
        </p:blipFill>
        <p:spPr>
          <a:xfrm>
            <a:off x="2374257" y="1481504"/>
            <a:ext cx="4114466" cy="4706218"/>
          </a:xfrm>
          <a:prstGeom prst="rect">
            <a:avLst/>
          </a:prstGeom>
        </p:spPr>
      </p:pic>
    </p:spTree>
    <p:extLst>
      <p:ext uri="{BB962C8B-B14F-4D97-AF65-F5344CB8AC3E}">
        <p14:creationId xmlns:p14="http://schemas.microsoft.com/office/powerpoint/2010/main" val="249774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3BB3-0921-4FE4-9964-075BE79F9C5D}"/>
              </a:ext>
            </a:extLst>
          </p:cNvPr>
          <p:cNvSpPr>
            <a:spLocks noGrp="1"/>
          </p:cNvSpPr>
          <p:nvPr>
            <p:ph type="title"/>
          </p:nvPr>
        </p:nvSpPr>
        <p:spPr/>
        <p:txBody>
          <a:bodyPr/>
          <a:lstStyle/>
          <a:p>
            <a:r>
              <a:rPr lang="en-US" dirty="0"/>
              <a:t>Seed Set 4</a:t>
            </a:r>
          </a:p>
        </p:txBody>
      </p:sp>
      <p:pic>
        <p:nvPicPr>
          <p:cNvPr id="4" name="Picture 3">
            <a:extLst>
              <a:ext uri="{FF2B5EF4-FFF2-40B4-BE49-F238E27FC236}">
                <a16:creationId xmlns:a16="http://schemas.microsoft.com/office/drawing/2014/main" id="{935AA41A-2F64-4854-BAB0-3AEA0988FBB5}"/>
              </a:ext>
            </a:extLst>
          </p:cNvPr>
          <p:cNvPicPr>
            <a:picLocks noChangeAspect="1"/>
          </p:cNvPicPr>
          <p:nvPr/>
        </p:nvPicPr>
        <p:blipFill>
          <a:blip r:embed="rId2"/>
          <a:stretch>
            <a:fillRect/>
          </a:stretch>
        </p:blipFill>
        <p:spPr>
          <a:xfrm>
            <a:off x="2747119" y="1696915"/>
            <a:ext cx="3389913" cy="4067215"/>
          </a:xfrm>
          <a:prstGeom prst="rect">
            <a:avLst/>
          </a:prstGeom>
        </p:spPr>
      </p:pic>
    </p:spTree>
    <p:extLst>
      <p:ext uri="{BB962C8B-B14F-4D97-AF65-F5344CB8AC3E}">
        <p14:creationId xmlns:p14="http://schemas.microsoft.com/office/powerpoint/2010/main" val="3842204212"/>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607</TotalTime>
  <Words>737</Words>
  <Application>Microsoft Office PowerPoint</Application>
  <PresentationFormat>On-screen Show (4:3)</PresentationFormat>
  <Paragraphs>32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Cambria Math</vt:lpstr>
      <vt:lpstr>1_Body Slides</vt:lpstr>
      <vt:lpstr>For Live Session</vt:lpstr>
      <vt:lpstr>For Live Session: Part 1 (3-5 hours)</vt:lpstr>
      <vt:lpstr>PowerPoint Presentation</vt:lpstr>
      <vt:lpstr>PowerPoint Presentation</vt:lpstr>
      <vt:lpstr>PowerPoint Presentation</vt:lpstr>
      <vt:lpstr>Set Seed 50</vt:lpstr>
      <vt:lpstr>Set Seed 100</vt:lpstr>
      <vt:lpstr>For Live Session: Part 1 (3-5 hours)</vt:lpstr>
      <vt:lpstr>Seed Set 4</vt:lpstr>
      <vt:lpstr>For Live Session: Part 2 (1 – 3 hours)</vt:lpstr>
      <vt:lpstr>PowerPoint Presentation</vt:lpstr>
      <vt:lpstr>For Live Session: BONUS</vt:lpstr>
      <vt:lpstr>Part 3 (≤1 hour)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Adeel Qureshi</cp:lastModifiedBy>
  <cp:revision>23</cp:revision>
  <dcterms:created xsi:type="dcterms:W3CDTF">2019-09-23T08:00:29Z</dcterms:created>
  <dcterms:modified xsi:type="dcterms:W3CDTF">2020-12-17T06:13:25Z</dcterms:modified>
</cp:coreProperties>
</file>